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Ink Free" panose="03080402000500000000" pitchFamily="66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2" autoAdjust="0"/>
  </p:normalViewPr>
  <p:slideViewPr>
    <p:cSldViewPr>
      <p:cViewPr varScale="1">
        <p:scale>
          <a:sx n="72" d="100"/>
          <a:sy n="72" d="100"/>
        </p:scale>
        <p:origin x="654" y="7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10.png"/><Relationship Id="rId10" Type="http://schemas.openxmlformats.org/officeDocument/2006/relationships/image" Target="../media/image46.sv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21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25.pn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917" b="79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258321" flipH="1">
            <a:off x="-827403" y="5095598"/>
            <a:ext cx="4235897" cy="31378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303739">
            <a:off x="-1350951" y="6417966"/>
            <a:ext cx="4713273" cy="619488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140514">
            <a:off x="5178367" y="2117040"/>
            <a:ext cx="7900884" cy="6312832"/>
            <a:chOff x="0" y="0"/>
            <a:chExt cx="2156361" cy="17229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6361" cy="1722940"/>
            </a:xfrm>
            <a:custGeom>
              <a:avLst/>
              <a:gdLst/>
              <a:ahLst/>
              <a:cxnLst/>
              <a:rect l="l" t="t" r="r" b="b"/>
              <a:pathLst>
                <a:path w="2156361" h="1722940">
                  <a:moveTo>
                    <a:pt x="0" y="0"/>
                  </a:moveTo>
                  <a:lnTo>
                    <a:pt x="2156361" y="0"/>
                  </a:lnTo>
                  <a:lnTo>
                    <a:pt x="2156361" y="1722940"/>
                  </a:lnTo>
                  <a:lnTo>
                    <a:pt x="0" y="1722940"/>
                  </a:lnTo>
                  <a:close/>
                </a:path>
              </a:pathLst>
            </a:custGeom>
            <a:solidFill>
              <a:srgbClr val="FFFAFA">
                <a:alpha val="4862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52599" y="506110"/>
            <a:ext cx="8616901" cy="1451621"/>
            <a:chOff x="0" y="0"/>
            <a:chExt cx="11489202" cy="1935495"/>
          </a:xfrm>
        </p:grpSpPr>
        <p:sp>
          <p:nvSpPr>
            <p:cNvPr id="9" name="AutoShape 9"/>
            <p:cNvSpPr/>
            <p:nvPr/>
          </p:nvSpPr>
          <p:spPr>
            <a:xfrm rot="-605885">
              <a:off x="-41018" y="832163"/>
              <a:ext cx="5726991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rot="977647">
              <a:off x="5871881" y="1094754"/>
              <a:ext cx="5726991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10338">
              <a:off x="5516562" y="26771"/>
              <a:ext cx="903827" cy="921097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511841">
            <a:off x="5331902" y="755406"/>
            <a:ext cx="7624197" cy="90899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974038">
            <a:off x="-2072759" y="-2493585"/>
            <a:ext cx="5643916" cy="49871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159838" flipH="1">
            <a:off x="867331" y="692067"/>
            <a:ext cx="2339255" cy="200533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1423615">
            <a:off x="14029897" y="7005441"/>
            <a:ext cx="4935341" cy="37642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077989" y="563616"/>
            <a:ext cx="2839157" cy="278823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alphaModFix amt="85000"/>
          </a:blip>
          <a:srcRect/>
          <a:stretch>
            <a:fillRect/>
          </a:stretch>
        </p:blipFill>
        <p:spPr>
          <a:xfrm flipH="1">
            <a:off x="15527278" y="866202"/>
            <a:ext cx="1940580" cy="165706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 rot="142383">
            <a:off x="5694870" y="4204409"/>
            <a:ext cx="7315406" cy="2363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7"/>
              </a:lnSpc>
            </a:pPr>
            <a:r>
              <a:rPr lang="en-US" sz="11273" spc="304" dirty="0" err="1">
                <a:solidFill>
                  <a:srgbClr val="36443B"/>
                </a:solidFill>
                <a:latin typeface="Ink Free" panose="03080402000500000000" pitchFamily="66" charset="0"/>
              </a:rPr>
              <a:t>Az</a:t>
            </a:r>
            <a:r>
              <a:rPr lang="en-US" sz="11273" spc="304" dirty="0">
                <a:solidFill>
                  <a:srgbClr val="36443B"/>
                </a:solidFill>
                <a:latin typeface="Ink Free" panose="03080402000500000000" pitchFamily="66" charset="0"/>
              </a:rPr>
              <a:t> ember </a:t>
            </a:r>
            <a:r>
              <a:rPr lang="en-US" sz="11273" spc="304" dirty="0" err="1">
                <a:solidFill>
                  <a:srgbClr val="36443B"/>
                </a:solidFill>
                <a:latin typeface="Ink Free" panose="03080402000500000000" pitchFamily="66" charset="0"/>
              </a:rPr>
              <a:t>tragédiája</a:t>
            </a:r>
            <a:endParaRPr lang="en-US" sz="11273" spc="304" dirty="0">
              <a:solidFill>
                <a:srgbClr val="36443B"/>
              </a:solidFill>
              <a:latin typeface="Ink Free" panose="03080402000500000000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27" b="76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333" b="1333"/>
          <a:stretch>
            <a:fillRect/>
          </a:stretch>
        </p:blipFill>
        <p:spPr>
          <a:xfrm rot="-534156">
            <a:off x="4923087" y="8671308"/>
            <a:ext cx="16675220" cy="604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6205">
            <a:off x="-1729299" y="7500946"/>
            <a:ext cx="7369652" cy="26576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4088" r="14088"/>
          <a:stretch>
            <a:fillRect/>
          </a:stretch>
        </p:blipFill>
        <p:spPr>
          <a:xfrm rot="-8100000">
            <a:off x="10804043" y="593401"/>
            <a:ext cx="10531757" cy="3134336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312862" y="7164049"/>
            <a:ext cx="2486402" cy="2623185"/>
            <a:chOff x="0" y="0"/>
            <a:chExt cx="2077720" cy="2192020"/>
          </a:xfrm>
        </p:grpSpPr>
        <p:sp>
          <p:nvSpPr>
            <p:cNvPr id="7" name="Freeform 7"/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6"/>
              <a:stretch>
                <a:fillRect l="-20314" r="-20314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521409" y="7164049"/>
            <a:ext cx="2486402" cy="2623185"/>
            <a:chOff x="0" y="0"/>
            <a:chExt cx="2077720" cy="2192020"/>
          </a:xfrm>
        </p:grpSpPr>
        <p:sp>
          <p:nvSpPr>
            <p:cNvPr id="9" name="Freeform 9"/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7"/>
              <a:stretch>
                <a:fillRect l="-18692" r="-18692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330281" y="7164049"/>
            <a:ext cx="2486402" cy="2623185"/>
            <a:chOff x="0" y="0"/>
            <a:chExt cx="2077720" cy="2192020"/>
          </a:xfrm>
        </p:grpSpPr>
        <p:sp>
          <p:nvSpPr>
            <p:cNvPr id="11" name="Freeform 11"/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8"/>
              <a:stretch>
                <a:fillRect l="-32003" r="-32003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-627067" y="1138672"/>
            <a:ext cx="15000068" cy="2898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7"/>
              </a:lnSpc>
            </a:pPr>
            <a:r>
              <a:rPr lang="en-US" sz="5400" spc="19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2002. </a:t>
            </a:r>
            <a:r>
              <a:rPr lang="en-US" sz="5400" spc="19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március</a:t>
            </a:r>
            <a:r>
              <a:rPr lang="en-US" sz="5400" spc="19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15-én e </a:t>
            </a:r>
            <a:r>
              <a:rPr lang="en-US" sz="5400" spc="19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darabbal</a:t>
            </a:r>
            <a:r>
              <a:rPr lang="en-US" sz="5400" spc="19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spc="19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nyílt</a:t>
            </a:r>
            <a:r>
              <a:rPr lang="en-US" sz="5400" spc="19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</a:t>
            </a:r>
          </a:p>
          <a:p>
            <a:pPr algn="ctr">
              <a:lnSpc>
                <a:spcPts val="5397"/>
              </a:lnSpc>
            </a:pPr>
            <a:r>
              <a:rPr lang="en-US" sz="5400" spc="19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spc="19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5400" spc="19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spc="19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</a:t>
            </a:r>
            <a:r>
              <a:rPr lang="en-US" sz="5400" spc="19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spc="19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</a:t>
            </a:r>
            <a:r>
              <a:rPr lang="en-US" sz="5400" spc="19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spc="19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5400" spc="19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ts val="7829"/>
              </a:lnSpc>
            </a:pPr>
            <a:endParaRPr lang="en-US" sz="5400" spc="191" dirty="0">
              <a:solidFill>
                <a:srgbClr val="3644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725"/>
              </a:lnSpc>
            </a:pPr>
            <a:endParaRPr lang="en-US" sz="5400" spc="191" dirty="0">
              <a:solidFill>
                <a:srgbClr val="3644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0" y="3064788"/>
            <a:ext cx="16864480" cy="400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építkezése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szeptemberétől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hónapig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tartott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színházavató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Szikora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János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rendezte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teljesen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felfogásban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Ádámot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Szarvas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Évát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 Vera,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Lucifert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Alföldi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Róbert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alakította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Magyar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Televíziónak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Duna TV-nek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köszönhetően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nemcsak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helyszínen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lévők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hanem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tévékészülékek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előtt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ülők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láthattak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határon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túl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előadásról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Kovács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Dezső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következő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kritikát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fogalmazta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meg:</a:t>
            </a:r>
          </a:p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bemutatójáról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kellene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kritikát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írnom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»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kontextus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erősebbnek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bizonyul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szétrobbantja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bírálat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kereteit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[…]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politika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mint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annyiszor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»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felülírja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esztétikai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fejtegetéseket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politikai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küzdőtérré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harci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tereppé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elmúlt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években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069922" y="7417409"/>
            <a:ext cx="1852225" cy="18190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alphaModFix amt="74000"/>
          </a:blip>
          <a:srcRect/>
          <a:stretch>
            <a:fillRect/>
          </a:stretch>
        </p:blipFill>
        <p:spPr>
          <a:xfrm flipH="1">
            <a:off x="16338478" y="7706806"/>
            <a:ext cx="1315113" cy="1122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917" b="79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735204" y="1778751"/>
            <a:ext cx="1925768" cy="2061771"/>
            <a:chOff x="0" y="0"/>
            <a:chExt cx="2567690" cy="274902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67659"/>
            <a:stretch>
              <a:fillRect/>
            </a:stretch>
          </p:blipFill>
          <p:spPr>
            <a:xfrm>
              <a:off x="0" y="0"/>
              <a:ext cx="2567690" cy="2749029"/>
            </a:xfrm>
            <a:prstGeom prst="rect">
              <a:avLst/>
            </a:prstGeom>
          </p:spPr>
        </p:pic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328221" y="321665"/>
              <a:ext cx="1997578" cy="1997570"/>
              <a:chOff x="0" y="0"/>
              <a:chExt cx="6350000" cy="634997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4756" t="-21260" r="-14498" b="-52737"/>
                </a:stretch>
              </a:blip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1853715" y="1778751"/>
            <a:ext cx="1925768" cy="2061771"/>
            <a:chOff x="0" y="0"/>
            <a:chExt cx="2567690" cy="274902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67659"/>
            <a:stretch>
              <a:fillRect/>
            </a:stretch>
          </p:blipFill>
          <p:spPr>
            <a:xfrm>
              <a:off x="0" y="0"/>
              <a:ext cx="2567690" cy="2749029"/>
            </a:xfrm>
            <a:prstGeom prst="rect">
              <a:avLst/>
            </a:prstGeom>
          </p:spPr>
        </p:pic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328221" y="321665"/>
              <a:ext cx="1997578" cy="1997570"/>
              <a:chOff x="0" y="0"/>
              <a:chExt cx="6350000" cy="634997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t="-33798" b="-9339"/>
                </a:stretch>
              </a:blip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7794348" y="1778751"/>
            <a:ext cx="1925768" cy="2061771"/>
            <a:chOff x="0" y="0"/>
            <a:chExt cx="2567690" cy="274902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 l="67659"/>
            <a:stretch>
              <a:fillRect/>
            </a:stretch>
          </p:blipFill>
          <p:spPr>
            <a:xfrm>
              <a:off x="0" y="0"/>
              <a:ext cx="2567690" cy="2749029"/>
            </a:xfrm>
            <a:prstGeom prst="rect">
              <a:avLst/>
            </a:prstGeom>
          </p:spPr>
        </p:pic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328221" y="321665"/>
              <a:ext cx="1997578" cy="1997570"/>
              <a:chOff x="0" y="0"/>
              <a:chExt cx="6350000" cy="63499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555" b="-39444"/>
                </a:stretch>
              </a:blipFill>
            </p:spPr>
          </p:sp>
        </p:grp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351055" flipH="1">
            <a:off x="-2801233" y="-1325050"/>
            <a:ext cx="5602467" cy="49505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351055">
            <a:off x="16586225" y="-1063904"/>
            <a:ext cx="5011394" cy="44282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4745894" flipH="1">
            <a:off x="-1263022" y="1201588"/>
            <a:ext cx="4212946" cy="263835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063178" y="7513689"/>
            <a:ext cx="3028744" cy="369359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16354">
            <a:off x="-2372950" y="8416201"/>
            <a:ext cx="5050906" cy="374159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394306" y="3178987"/>
            <a:ext cx="16651619" cy="490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1"/>
              </a:lnSpc>
            </a:pP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162"/>
              </a:lnSpc>
            </a:pP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Janovics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Jenő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hozott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újat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1913-as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előadásában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hangzott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először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kihagyások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nélkül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teljes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szöveg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rendező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felhasználta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előadásban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technikai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újdonságát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mozgóképet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ts val="4162"/>
              </a:lnSpc>
            </a:pP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egyiptomi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színben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használta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filmvetítést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érzékeltette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piramisépítést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algn="ctr">
              <a:lnSpc>
                <a:spcPts val="4162"/>
              </a:lnSpc>
            </a:pP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Tragédia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egyik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híres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illusztrátora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Zichy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Mihály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1885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1888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között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harmadik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kivételével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mindegyikhez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készített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rézmetszeteket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ts val="4162"/>
              </a:lnSpc>
            </a:pP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Ember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tragédiáját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mint 60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nyelvre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fordították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le. A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legelismertebb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fordítások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között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szerepel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Jaan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Kross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1970-es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észt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fordítása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Inimese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tragöödia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illetve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Octavian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Goga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román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fordítása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könyvben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először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1934-ben </a:t>
            </a:r>
            <a:r>
              <a:rPr lang="en-US" sz="20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</a:t>
            </a:r>
            <a:r>
              <a:rPr lang="en-US" sz="20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meg.</a:t>
            </a:r>
          </a:p>
          <a:p>
            <a:pPr algn="ctr">
              <a:lnSpc>
                <a:spcPts val="7221"/>
              </a:lnSpc>
              <a:spcBef>
                <a:spcPct val="0"/>
              </a:spcBef>
            </a:pPr>
            <a:endParaRPr lang="en-US" sz="2000" dirty="0">
              <a:solidFill>
                <a:srgbClr val="16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58694" y="869250"/>
            <a:ext cx="1975827" cy="194038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alphaModFix amt="77000"/>
          </a:blip>
          <a:srcRect/>
          <a:stretch>
            <a:fillRect/>
          </a:stretch>
        </p:blipFill>
        <p:spPr>
          <a:xfrm flipH="1">
            <a:off x="15944187" y="1150221"/>
            <a:ext cx="1315113" cy="112298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537210" y="155828"/>
            <a:ext cx="13213580" cy="181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539"/>
              </a:lnSpc>
              <a:spcBef>
                <a:spcPct val="0"/>
              </a:spcBef>
            </a:pPr>
            <a:r>
              <a:rPr lang="en-US" sz="11100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Tudtad</a:t>
            </a:r>
            <a:r>
              <a:rPr lang="en-US" sz="11100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885481" y="7466064"/>
            <a:ext cx="13177697" cy="250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2"/>
              </a:lnSpc>
            </a:pP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ember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tragédiájából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eddig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három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filmes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adaptáció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készült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ts val="3272"/>
              </a:lnSpc>
            </a:pP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1969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Szinetár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Miklós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ugyanezzel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címmel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rendezett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színes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tévéjátékot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drámából</a:t>
            </a:r>
            <a:endParaRPr lang="en-US" sz="2337" dirty="0">
              <a:solidFill>
                <a:srgbClr val="16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272"/>
              </a:lnSpc>
            </a:pP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1984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Jeles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András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Angyali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üdvözlet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címmel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parafrazálta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művet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3272"/>
              </a:lnSpc>
            </a:pP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1988-2011 (23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évig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Jankovics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Marcell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monumentális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animációs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filmet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készített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15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színt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más-más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animációs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stílusban</a:t>
            </a:r>
            <a:r>
              <a:rPr lang="en-US" sz="2337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37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készült</a:t>
            </a:r>
            <a:endParaRPr lang="en-US" sz="2337" dirty="0">
              <a:solidFill>
                <a:srgbClr val="16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272"/>
              </a:lnSpc>
            </a:pPr>
            <a:endParaRPr lang="en-US" sz="2337" dirty="0">
              <a:solidFill>
                <a:srgbClr val="16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917" b="79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140514">
            <a:off x="4924937" y="2035739"/>
            <a:ext cx="8187435" cy="6541787"/>
            <a:chOff x="0" y="0"/>
            <a:chExt cx="2156361" cy="17229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6361" cy="1722940"/>
            </a:xfrm>
            <a:custGeom>
              <a:avLst/>
              <a:gdLst/>
              <a:ahLst/>
              <a:cxnLst/>
              <a:rect l="l" t="t" r="r" b="b"/>
              <a:pathLst>
                <a:path w="2156361" h="1722940">
                  <a:moveTo>
                    <a:pt x="0" y="0"/>
                  </a:moveTo>
                  <a:lnTo>
                    <a:pt x="2156361" y="0"/>
                  </a:lnTo>
                  <a:lnTo>
                    <a:pt x="2156361" y="1722940"/>
                  </a:lnTo>
                  <a:lnTo>
                    <a:pt x="0" y="1722940"/>
                  </a:lnTo>
                  <a:close/>
                </a:path>
              </a:pathLst>
            </a:custGeom>
            <a:solidFill>
              <a:srgbClr val="FFFAFA">
                <a:alpha val="4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rot="-605885">
            <a:off x="4762728" y="1014696"/>
            <a:ext cx="4451024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977647">
            <a:off x="9358241" y="1218781"/>
            <a:ext cx="4451024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511841">
            <a:off x="5084040" y="624720"/>
            <a:ext cx="7900713" cy="94196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0525" y="7332184"/>
            <a:ext cx="4594728" cy="66111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953263" y="6937813"/>
            <a:ext cx="5630062" cy="73998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0338">
            <a:off x="9082086" y="387190"/>
            <a:ext cx="702455" cy="71587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139648">
            <a:off x="5803299" y="3462063"/>
            <a:ext cx="6515115" cy="38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egymástól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jelentős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mértékben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eltérő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Színház-i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előadások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3267"/>
              </a:lnSpc>
            </a:pP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tulajdonsága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volt,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mindegyik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elsődlegesen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vizualitás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látvány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oldaláról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valamint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különböző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technikai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invenciók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használatán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keresztül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próbálta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újraértelmezni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keretbe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helyezni</a:t>
            </a:r>
            <a:r>
              <a:rPr lang="en-US" sz="2800" spc="116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spc="116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Tragédiát</a:t>
            </a:r>
            <a:r>
              <a:rPr lang="en-US" sz="2800" spc="116" dirty="0" smtClean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spc="116" dirty="0">
              <a:solidFill>
                <a:srgbClr val="3644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384338">
            <a:off x="698355" y="1233069"/>
            <a:ext cx="2112041" cy="8915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86839" y="2783894"/>
            <a:ext cx="2112041" cy="8915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559167" y="523757"/>
            <a:ext cx="2135239" cy="209693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alphaModFix amt="74000"/>
          </a:blip>
          <a:srcRect/>
          <a:stretch>
            <a:fillRect/>
          </a:stretch>
        </p:blipFill>
        <p:spPr>
          <a:xfrm flipH="1">
            <a:off x="15944187" y="854880"/>
            <a:ext cx="1315113" cy="1122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27" b="76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333" b="1333"/>
          <a:stretch>
            <a:fillRect/>
          </a:stretch>
        </p:blipFill>
        <p:spPr>
          <a:xfrm rot="740504">
            <a:off x="-854372" y="8400090"/>
            <a:ext cx="16675220" cy="604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6205">
            <a:off x="-2353889" y="8312913"/>
            <a:ext cx="7369652" cy="26576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4088" r="14088"/>
          <a:stretch>
            <a:fillRect/>
          </a:stretch>
        </p:blipFill>
        <p:spPr>
          <a:xfrm rot="-8100000">
            <a:off x="10371516" y="593401"/>
            <a:ext cx="10531757" cy="31343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10179" y="2986141"/>
            <a:ext cx="14524988" cy="5206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5"/>
              </a:lnSpc>
            </a:pP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„Ha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értelmiségi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azt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olvassa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valahol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Tragédia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kezdőbetűvel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rögtön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tudja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Madách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drámai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költeményéről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szó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Irodalmi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színházi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berkeinkben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műfaji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megjelölés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egyet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legjelentősebb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drámánkkal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Ennél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nagyobb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elismerést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aligha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kaphat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műalkotás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60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utókortól</a:t>
            </a:r>
            <a:r>
              <a:rPr lang="en-US" sz="4800" spc="60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algn="ctr">
              <a:lnSpc>
                <a:spcPts val="4212"/>
              </a:lnSpc>
            </a:pPr>
            <a:r>
              <a:rPr lang="en-US" sz="4000" spc="49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000" spc="49" dirty="0" smtClean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</a:t>
            </a:r>
            <a:r>
              <a:rPr lang="en-US" sz="4000" spc="49" dirty="0" smtClean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49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Balogh </a:t>
            </a:r>
            <a:r>
              <a:rPr lang="en-US" sz="4000" spc="49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Géza</a:t>
            </a:r>
            <a:endParaRPr lang="en-US" sz="4000" spc="49" dirty="0">
              <a:solidFill>
                <a:srgbClr val="3644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9250" y="766453"/>
            <a:ext cx="2839157" cy="27882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226252">
            <a:off x="15681255" y="6757003"/>
            <a:ext cx="2431899" cy="29657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alphaModFix amt="72000"/>
          </a:blip>
          <a:srcRect/>
          <a:stretch>
            <a:fillRect/>
          </a:stretch>
        </p:blipFill>
        <p:spPr>
          <a:xfrm flipH="1">
            <a:off x="550843" y="1028700"/>
            <a:ext cx="1940580" cy="1657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109650" y="-2425710"/>
            <a:ext cx="14124982" cy="15597076"/>
            <a:chOff x="0" y="0"/>
            <a:chExt cx="18833309" cy="2079610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5656" r="34367"/>
            <a:stretch>
              <a:fillRect/>
            </a:stretch>
          </p:blipFill>
          <p:spPr>
            <a:xfrm rot="4729794">
              <a:off x="3015355" y="4401079"/>
              <a:ext cx="17737010" cy="1066487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1693" t="25669" r="15492"/>
            <a:stretch>
              <a:fillRect/>
            </a:stretch>
          </p:blipFill>
          <p:spPr>
            <a:xfrm rot="-6179539">
              <a:off x="-3287609" y="7099976"/>
              <a:ext cx="18297049" cy="780816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38329" b="28782"/>
          <a:stretch>
            <a:fillRect/>
          </a:stretch>
        </p:blipFill>
        <p:spPr>
          <a:xfrm>
            <a:off x="5879685" y="461032"/>
            <a:ext cx="2617099" cy="2679301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28769" y="740537"/>
            <a:ext cx="5701061" cy="8805927"/>
            <a:chOff x="0" y="0"/>
            <a:chExt cx="2192020" cy="3385820"/>
          </a:xfrm>
        </p:grpSpPr>
        <p:sp>
          <p:nvSpPr>
            <p:cNvPr id="8" name="Freeform 8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5"/>
              <a:stretch>
                <a:fillRect l="-2263" r="-2263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970201">
            <a:off x="-79999" y="1176216"/>
            <a:ext cx="2217399" cy="7297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623050">
            <a:off x="5118903" y="8596787"/>
            <a:ext cx="2122183" cy="6983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047043" y="249888"/>
            <a:ext cx="1852225" cy="181900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149561" y="6701160"/>
            <a:ext cx="9933583" cy="3940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drámát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Paulay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Ede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igazgató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intézmény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főrendezője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vitte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színre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darab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látványos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sikeréhez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technikai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felszereltsége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hozzájárult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először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alkalmazott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villanyfény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jól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működő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süllyesztő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megnövelt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színpad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aratott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akkori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szereposztás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Nagy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Imre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Ádámként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Jászai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Mari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Évaként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Gyenes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László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mint Lucifer.</a:t>
            </a:r>
          </a:p>
          <a:p>
            <a:pPr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Tragédia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kultúrpropaganda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eszközeként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funkcionálhatott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hiszen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sugallta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magyarságot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reprezentáló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intézmény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felvetni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korszakban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régióban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mindenkire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érvényes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kérdéseket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079"/>
              </a:lnSpc>
            </a:pPr>
            <a:endParaRPr lang="en-US" sz="21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621728" y="604294"/>
            <a:ext cx="9485780" cy="579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15"/>
              </a:lnSpc>
            </a:pPr>
            <a:r>
              <a:rPr lang="en-US" sz="2800" spc="143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800" spc="143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ember </a:t>
            </a:r>
            <a:r>
              <a:rPr lang="en-US" sz="2800" spc="143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tragédiája</a:t>
            </a:r>
            <a:r>
              <a:rPr lang="en-US" sz="2800" spc="143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3615"/>
              </a:lnSpc>
            </a:pPr>
            <a:r>
              <a:rPr lang="en-US" sz="2800" spc="143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spc="143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legtöbbet</a:t>
            </a:r>
            <a:r>
              <a:rPr lang="en-US" sz="2800" spc="143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43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színpadra</a:t>
            </a:r>
            <a:r>
              <a:rPr lang="en-US" sz="2800" spc="143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43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állított</a:t>
            </a:r>
            <a:r>
              <a:rPr lang="en-US" sz="2800" spc="143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43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</a:t>
            </a:r>
            <a:r>
              <a:rPr lang="en-US" sz="2800" spc="143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43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dráma</a:t>
            </a:r>
            <a:r>
              <a:rPr lang="en-US" sz="2800" spc="143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163"/>
              </a:lnSpc>
            </a:pPr>
            <a:endParaRPr lang="en-US" sz="2800" spc="143" dirty="0">
              <a:solidFill>
                <a:srgbClr val="16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37"/>
              </a:lnSpc>
            </a:pPr>
            <a:endParaRPr lang="en-US" sz="2800" spc="143" dirty="0">
              <a:solidFill>
                <a:srgbClr val="16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37"/>
              </a:lnSpc>
            </a:pP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ember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tragédiáját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1883.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szeptember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21-én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mutatta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a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ts val="2937"/>
              </a:lnSpc>
            </a:pP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teátrum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székhelye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akkori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Kerepesi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úton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(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Rákóczi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volt.</a:t>
            </a:r>
          </a:p>
          <a:p>
            <a:pPr>
              <a:lnSpc>
                <a:spcPts val="2937"/>
              </a:lnSpc>
            </a:pP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ősbemutató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dátuma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Magyar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Írók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Szövetségének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kezdeményezésére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1984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óta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dráma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napja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937"/>
              </a:lnSpc>
            </a:pPr>
            <a:endParaRPr lang="en-US" sz="2400" spc="116" dirty="0">
              <a:solidFill>
                <a:srgbClr val="16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37"/>
              </a:lnSpc>
            </a:pP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megjelenése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(1862)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után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később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iskolai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tananyag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volt,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majd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1883-ban, 21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évvel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megjelenése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után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először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mutatták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színpadon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Madách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41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évesen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halt meg,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láthatta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művét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budapesti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2400" spc="116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színpadá</a:t>
            </a:r>
            <a:endParaRPr lang="en-US" sz="2400" spc="116" dirty="0">
              <a:solidFill>
                <a:srgbClr val="16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alphaModFix amt="78000"/>
          </a:blip>
          <a:srcRect/>
          <a:stretch>
            <a:fillRect/>
          </a:stretch>
        </p:blipFill>
        <p:spPr>
          <a:xfrm flipH="1">
            <a:off x="16187990" y="358243"/>
            <a:ext cx="1570332" cy="1340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27" b="76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132302" y="526346"/>
            <a:ext cx="4126998" cy="1168924"/>
            <a:chOff x="0" y="0"/>
            <a:chExt cx="5502664" cy="1558565"/>
          </a:xfrm>
        </p:grpSpPr>
        <p:sp>
          <p:nvSpPr>
            <p:cNvPr id="4" name="AutoShape 4"/>
            <p:cNvSpPr/>
            <p:nvPr/>
          </p:nvSpPr>
          <p:spPr>
            <a:xfrm rot="-1617149">
              <a:off x="-139009" y="924460"/>
              <a:ext cx="2678820" cy="0"/>
            </a:xfrm>
            <a:prstGeom prst="line">
              <a:avLst/>
            </a:prstGeom>
            <a:ln w="28567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 rot="1020566">
              <a:off x="2546175" y="758845"/>
              <a:ext cx="3018327" cy="0"/>
            </a:xfrm>
            <a:prstGeom prst="line">
              <a:avLst/>
            </a:prstGeom>
            <a:ln w="28567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210338">
              <a:off x="2198676" y="18314"/>
              <a:ext cx="618282" cy="630097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468" r="2468" b="30908"/>
          <a:stretch>
            <a:fillRect/>
          </a:stretch>
        </p:blipFill>
        <p:spPr>
          <a:xfrm rot="10199171">
            <a:off x="-2755026" y="-2661545"/>
            <a:ext cx="16675220" cy="45111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897131">
            <a:off x="8621216" y="7159702"/>
            <a:ext cx="11765770" cy="25149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34894"/>
          <a:stretch>
            <a:fillRect/>
          </a:stretch>
        </p:blipFill>
        <p:spPr>
          <a:xfrm rot="-3287269" flipH="1">
            <a:off x="12490308" y="5464380"/>
            <a:ext cx="8807145" cy="487833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5776312">
            <a:off x="12022586" y="1917059"/>
            <a:ext cx="6760214" cy="5733629"/>
            <a:chOff x="0" y="0"/>
            <a:chExt cx="9013619" cy="7644838"/>
          </a:xfrm>
        </p:grpSpPr>
        <p:grpSp>
          <p:nvGrpSpPr>
            <p:cNvPr id="11" name="Group 11"/>
            <p:cNvGrpSpPr/>
            <p:nvPr/>
          </p:nvGrpSpPr>
          <p:grpSpPr>
            <a:xfrm rot="140514">
              <a:off x="676940" y="748060"/>
              <a:ext cx="7630397" cy="6096712"/>
              <a:chOff x="0" y="0"/>
              <a:chExt cx="2156361" cy="172294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56361" cy="1722940"/>
              </a:xfrm>
              <a:custGeom>
                <a:avLst/>
                <a:gdLst/>
                <a:ahLst/>
                <a:cxnLst/>
                <a:rect l="l" t="t" r="r" b="b"/>
                <a:pathLst>
                  <a:path w="2156361" h="1722940">
                    <a:moveTo>
                      <a:pt x="0" y="0"/>
                    </a:moveTo>
                    <a:lnTo>
                      <a:pt x="2156361" y="0"/>
                    </a:lnTo>
                    <a:lnTo>
                      <a:pt x="2156361" y="1722940"/>
                    </a:lnTo>
                    <a:lnTo>
                      <a:pt x="0" y="1722940"/>
                    </a:lnTo>
                    <a:close/>
                  </a:path>
                </a:pathLst>
              </a:custGeom>
              <a:solidFill>
                <a:srgbClr val="FFFAFA">
                  <a:alpha val="48627"/>
                </a:srgbClr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5511841">
              <a:off x="825218" y="-566959"/>
              <a:ext cx="7363182" cy="8778757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 l="14528" r="14528"/>
          <a:stretch>
            <a:fillRect/>
          </a:stretch>
        </p:blipFill>
        <p:spPr>
          <a:xfrm rot="-249609">
            <a:off x="13248859" y="2164888"/>
            <a:ext cx="4307668" cy="52379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412580">
            <a:off x="1324416" y="-62269"/>
            <a:ext cx="9319188" cy="199197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877812" flipH="1">
            <a:off x="15501557" y="7771304"/>
            <a:ext cx="3515487" cy="401655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1036" y="526346"/>
            <a:ext cx="2041224" cy="200461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alphaModFix amt="65999"/>
          </a:blip>
          <a:srcRect/>
          <a:stretch>
            <a:fillRect/>
          </a:stretch>
        </p:blipFill>
        <p:spPr>
          <a:xfrm flipH="1">
            <a:off x="472717" y="589668"/>
            <a:ext cx="1669825" cy="142587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734292" y="637474"/>
            <a:ext cx="10893643" cy="4814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3200" spc="20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1937 </a:t>
            </a:r>
            <a:r>
              <a:rPr lang="en-US" sz="3200" spc="20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</a:t>
            </a:r>
            <a:r>
              <a:rPr lang="en-US" sz="3200" spc="20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20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3200" spc="20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20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fennállásának</a:t>
            </a:r>
            <a:r>
              <a:rPr lang="en-US" sz="3200" spc="20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100. </a:t>
            </a:r>
            <a:r>
              <a:rPr lang="en-US" sz="3200" spc="20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évfordulójára</a:t>
            </a:r>
            <a:r>
              <a:rPr lang="en-US" sz="3200" spc="20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3163"/>
              </a:lnSpc>
            </a:pPr>
            <a:endParaRPr lang="en-US" sz="3200" spc="20" dirty="0" smtClean="0">
              <a:solidFill>
                <a:srgbClr val="16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163"/>
              </a:lnSpc>
            </a:pP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Ekkor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társulat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később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ideiglenesnek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szánt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épületekben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folytatta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tevékenységét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előbb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Blaha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Lujza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téren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3163"/>
              </a:lnSpc>
            </a:pP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drámai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művet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Németh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Antal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rendezte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tisztelettel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hódolt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Paulay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Ede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munkásságának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közben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újra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gondolva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színpadi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megjelenítését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ts val="3163"/>
              </a:lnSpc>
            </a:pPr>
            <a:endParaRPr lang="en-US" sz="2400" spc="16" dirty="0" smtClean="0">
              <a:solidFill>
                <a:srgbClr val="16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163"/>
              </a:lnSpc>
            </a:pP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Éreztem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létének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százéves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fordulóját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1937-ben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ünneplő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műsorán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olyan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Tragédia-rendezést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produkálnom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egyrészt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korszerű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folytatása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Paulay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teremtette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hagyománynak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másrészt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vizuálisan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értelmezni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kommentálja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drámai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költemény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mélyebb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16" dirty="0" err="1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értemét</a:t>
            </a:r>
            <a:r>
              <a:rPr lang="en-US" sz="2400" spc="16" dirty="0" smtClean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marL="0" lvl="0" indent="0" algn="ctr">
              <a:lnSpc>
                <a:spcPts val="1582"/>
              </a:lnSpc>
            </a:pPr>
            <a:endParaRPr lang="en-US" sz="2400" spc="16" dirty="0">
              <a:solidFill>
                <a:srgbClr val="16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14074" y="5491887"/>
            <a:ext cx="13729390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1937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áprilisában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előbb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Hamburgban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a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művet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„Hamburg volt a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főpróbája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  <a:p>
            <a:pPr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75326" y="5933215"/>
            <a:ext cx="12611449" cy="4417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Újítások</a:t>
            </a:r>
            <a:r>
              <a:rPr lang="en-US" sz="25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színpadképeket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fiatal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tervezője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Horváth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János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Varga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Mátyás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készítette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díszlet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alapja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forgószínpad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egyszerű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összefogott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toronyszerű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építményével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Az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döntően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világításra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melyet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vetítés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egészített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ki.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csúcspont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temetői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jelenet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haláltánca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volt,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forgószínpad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mozgására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expresszionista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koreográfiára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szereplők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ruháit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Nagyajtay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Teréz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tervezte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jelmez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fontossága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korábban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színpadokon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általában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díszlet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mögé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szorult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tervező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korábbi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részletező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stílussal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szakítva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egyszerű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ruhákon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vonalritmust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hangsúlyozta</a:t>
            </a:r>
            <a:endParaRPr lang="en-US" sz="21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079"/>
              </a:lnSpc>
            </a:pP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Szereposztás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ts val="3079"/>
              </a:lnSpc>
            </a:pP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Ádám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Lehoczky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Árpád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Tőkés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Anna, Lucifer-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Csortos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Gyula</a:t>
            </a:r>
            <a:endParaRPr lang="en-US" sz="21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079"/>
              </a:lnSpc>
            </a:pPr>
            <a:endParaRPr lang="en-US" sz="21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97135" y="538352"/>
            <a:ext cx="10896609" cy="3515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62"/>
              </a:lnSpc>
            </a:pPr>
            <a:r>
              <a:rPr lang="en-US" sz="4400" spc="178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1934 </a:t>
            </a:r>
          </a:p>
          <a:p>
            <a:pPr>
              <a:lnSpc>
                <a:spcPts val="5662"/>
              </a:lnSpc>
            </a:pPr>
            <a:r>
              <a:rPr lang="en-US" sz="4400" spc="178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400" spc="178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dráma</a:t>
            </a:r>
            <a:r>
              <a:rPr lang="en-US" sz="4400" spc="178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500. </a:t>
            </a:r>
            <a:r>
              <a:rPr lang="en-US" sz="4400" spc="178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előadását</a:t>
            </a:r>
            <a:r>
              <a:rPr lang="en-US" sz="4400" spc="178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78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Horváth</a:t>
            </a:r>
            <a:r>
              <a:rPr lang="en-US" sz="4400" spc="178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78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Árpád</a:t>
            </a:r>
            <a:r>
              <a:rPr lang="en-US" sz="4400" spc="178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78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rendezte</a:t>
            </a:r>
            <a:endParaRPr lang="en-US" sz="4400" spc="178" dirty="0">
              <a:solidFill>
                <a:srgbClr val="16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ts val="12210"/>
              </a:lnSpc>
            </a:pPr>
            <a:endParaRPr lang="en-US" sz="4400" spc="178" dirty="0">
              <a:solidFill>
                <a:srgbClr val="16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/>
          <p:cNvSpPr/>
          <p:nvPr/>
        </p:nvSpPr>
        <p:spPr>
          <a:xfrm rot="2466749">
            <a:off x="13155146" y="2193487"/>
            <a:ext cx="319499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2450200">
            <a:off x="10549336" y="2018406"/>
            <a:ext cx="293000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7659"/>
          <a:stretch>
            <a:fillRect/>
          </a:stretch>
        </p:blipFill>
        <p:spPr>
          <a:xfrm>
            <a:off x="9565711" y="1502822"/>
            <a:ext cx="7417289" cy="794112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459322" y="2456822"/>
            <a:ext cx="5727741" cy="5727741"/>
            <a:chOff x="0" y="0"/>
            <a:chExt cx="4572000" cy="4572000"/>
          </a:xfrm>
        </p:grpSpPr>
        <p:sp>
          <p:nvSpPr>
            <p:cNvPr id="8" name="Freeform 8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4"/>
              <a:stretch>
                <a:fillRect t="-26755" b="-2675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5"/>
              <a:stretch>
                <a:fillRect r="-33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0338">
            <a:off x="13040548" y="859799"/>
            <a:ext cx="565289" cy="5760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19494" b="9515"/>
          <a:stretch>
            <a:fillRect/>
          </a:stretch>
        </p:blipFill>
        <p:spPr>
          <a:xfrm rot="871052">
            <a:off x="-1737704" y="7744587"/>
            <a:ext cx="9846096" cy="39908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14088" t="898" b="898"/>
          <a:stretch>
            <a:fillRect/>
          </a:stretch>
        </p:blipFill>
        <p:spPr>
          <a:xfrm rot="-9650800">
            <a:off x="687884" y="8846233"/>
            <a:ext cx="7316082" cy="17875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 l="6527" r="25242" b="34944"/>
          <a:stretch>
            <a:fillRect/>
          </a:stretch>
        </p:blipFill>
        <p:spPr>
          <a:xfrm rot="-6414348">
            <a:off x="13682653" y="278727"/>
            <a:ext cx="9881194" cy="350686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l="19494" b="9515"/>
          <a:stretch>
            <a:fillRect/>
          </a:stretch>
        </p:blipFill>
        <p:spPr>
          <a:xfrm rot="-6522164">
            <a:off x="13364952" y="2145593"/>
            <a:ext cx="9846096" cy="39908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030161" y="8184563"/>
            <a:ext cx="1905679" cy="187149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92342" y="3002086"/>
            <a:ext cx="9545909" cy="624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főszerepekben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Tasnády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Ilona,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Abonyi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Géza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Timár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Ekkor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Blaha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Lújza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adott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otthont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színdarabnak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Kritika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játékuk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Nemzeti-színházi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átlagot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egyenértékűt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költő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filozófiai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lírai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mélységével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hiány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színész-nemzedékben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s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semmiféle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rendezői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elv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rendezői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akarat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segíteni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Elismerés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rendező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munkájának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súlypontja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színpadi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eszközök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felhasználására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tömegek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mozgatására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Kitünő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teljesítményt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színpadi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díszletben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stílusban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elrendezésben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mind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szépek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vonal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fény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kifogástalan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felhasználásával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készültek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Horváth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Árpád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fantáziája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Upor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díszlettervező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ízlése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teljes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</a:t>
            </a:r>
            <a:r>
              <a:rPr lang="en-US" sz="2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el.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alphaModFix amt="72000"/>
          </a:blip>
          <a:srcRect/>
          <a:stretch>
            <a:fillRect/>
          </a:stretch>
        </p:blipFill>
        <p:spPr>
          <a:xfrm flipH="1">
            <a:off x="16187063" y="8399092"/>
            <a:ext cx="1388668" cy="1185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917" b="79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8704" r="8704" b="5205"/>
          <a:stretch>
            <a:fillRect/>
          </a:stretch>
        </p:blipFill>
        <p:spPr>
          <a:xfrm rot="1468127">
            <a:off x="11327173" y="-2363664"/>
            <a:ext cx="10033220" cy="4286368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091415" y="4768273"/>
            <a:ext cx="7045869" cy="4879917"/>
            <a:chOff x="0" y="0"/>
            <a:chExt cx="3429000" cy="2374900"/>
          </a:xfrm>
        </p:grpSpPr>
        <p:sp>
          <p:nvSpPr>
            <p:cNvPr id="5" name="Freeform 5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1521" b="-152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98" r="298"/>
          <a:stretch>
            <a:fillRect/>
          </a:stretch>
        </p:blipFill>
        <p:spPr>
          <a:xfrm rot="2181909" flipH="1">
            <a:off x="12640346" y="1252726"/>
            <a:ext cx="10108587" cy="21736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t="9228" b="5205"/>
          <a:stretch>
            <a:fillRect/>
          </a:stretch>
        </p:blipFill>
        <p:spPr>
          <a:xfrm rot="1468127">
            <a:off x="-3523189" y="9747072"/>
            <a:ext cx="10033220" cy="31955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49" r="249"/>
          <a:stretch>
            <a:fillRect/>
          </a:stretch>
        </p:blipFill>
        <p:spPr>
          <a:xfrm rot="-9573849">
            <a:off x="-826635" y="8902566"/>
            <a:ext cx="6679135" cy="242071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86831" y="591185"/>
            <a:ext cx="10503197" cy="9214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második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világháború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után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először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1947-ben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mutatták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darabot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Both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Béla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rendezte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1948-ban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levették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műsorról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Négy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éven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egyetlen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szó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esik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Madách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művéről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diktatúrák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képzeletbeli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törvénykönyvéből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tudhatjuk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amiről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beszélünk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nincs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is.</a:t>
            </a:r>
          </a:p>
          <a:p>
            <a:pPr algn="just">
              <a:lnSpc>
                <a:spcPts val="3079"/>
              </a:lnSpc>
            </a:pPr>
            <a:endParaRPr lang="en-US" sz="21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csak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múlva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1955.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január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7-én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vitte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színre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Madách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darabját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Gellért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Endre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Major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Tamás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Marton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Endre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Ezzel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jelezni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kívánják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vezetőség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együtt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vállal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felelősséget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bemutatóért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079"/>
              </a:lnSpc>
            </a:pPr>
            <a:endParaRPr lang="en-US" sz="21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államszocializmus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színháztörténetének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első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olyan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bemutatója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volt,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vette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teljes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mértékben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figyelembe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legfelsőbb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hatalom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akaratát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betiltás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helyett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ritkítás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sorsa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079"/>
              </a:lnSpc>
            </a:pPr>
            <a:endParaRPr lang="en-US" sz="21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Kettős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szereposztás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Básti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Lajos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Bessenyei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Ferenc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játszotta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Ádámot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Lukács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Margit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Szörényi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Évát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Major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Tamás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Ungvári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László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Lucifert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079"/>
              </a:lnSpc>
            </a:pPr>
            <a:endParaRPr lang="en-US" sz="21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079"/>
              </a:lnSpc>
            </a:pP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Közben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korábbi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Blaha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Lújza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térről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Hevesi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Sándor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téri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épületbe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költözött</a:t>
            </a: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ts val="3359"/>
              </a:lnSpc>
            </a:pPr>
            <a:endParaRPr lang="en-US" sz="21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359"/>
              </a:lnSpc>
            </a:pPr>
            <a:endParaRPr lang="en-US" sz="21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359"/>
              </a:lnSpc>
            </a:pPr>
            <a:endParaRPr lang="en-US" sz="21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177442" y="120548"/>
            <a:ext cx="2873236" cy="4438034"/>
            <a:chOff x="0" y="0"/>
            <a:chExt cx="2192020" cy="3385820"/>
          </a:xfrm>
        </p:grpSpPr>
        <p:sp>
          <p:nvSpPr>
            <p:cNvPr id="12" name="Freeform 12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8"/>
              <a:stretch>
                <a:fillRect l="-5234" r="-5234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417671" y="2600869"/>
            <a:ext cx="1852225" cy="18190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alphaModFix amt="76000"/>
          </a:blip>
          <a:srcRect/>
          <a:stretch>
            <a:fillRect/>
          </a:stretch>
        </p:blipFill>
        <p:spPr>
          <a:xfrm flipH="1">
            <a:off x="15558617" y="2839913"/>
            <a:ext cx="1315113" cy="1122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917" b="79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700000">
            <a:off x="-3812084" y="1376635"/>
            <a:ext cx="10976655" cy="23462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77119" y="5947530"/>
            <a:ext cx="3558365" cy="43394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6527" r="25242" b="34944"/>
          <a:stretch>
            <a:fillRect/>
          </a:stretch>
        </p:blipFill>
        <p:spPr>
          <a:xfrm rot="-9528897">
            <a:off x="8094875" y="-1916987"/>
            <a:ext cx="11968379" cy="42476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113293">
            <a:off x="12602022" y="9465127"/>
            <a:ext cx="6926204" cy="1480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34894"/>
          <a:stretch>
            <a:fillRect/>
          </a:stretch>
        </p:blipFill>
        <p:spPr>
          <a:xfrm rot="-7789528">
            <a:off x="12786171" y="-48955"/>
            <a:ext cx="7962615" cy="44105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t="38329" b="28782"/>
          <a:stretch>
            <a:fillRect/>
          </a:stretch>
        </p:blipFill>
        <p:spPr>
          <a:xfrm>
            <a:off x="14679994" y="738264"/>
            <a:ext cx="2770260" cy="2836102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93612" y="5143500"/>
            <a:ext cx="2948887" cy="4554886"/>
            <a:chOff x="0" y="0"/>
            <a:chExt cx="2192020" cy="3385820"/>
          </a:xfrm>
        </p:grpSpPr>
        <p:sp>
          <p:nvSpPr>
            <p:cNvPr id="10" name="Freeform 10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8"/>
              <a:stretch>
                <a:fillRect l="-11867" r="-11867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383731" y="738264"/>
            <a:ext cx="3156157" cy="3329784"/>
            <a:chOff x="0" y="0"/>
            <a:chExt cx="2077720" cy="2192020"/>
          </a:xfrm>
        </p:grpSpPr>
        <p:sp>
          <p:nvSpPr>
            <p:cNvPr id="12" name="Freeform 12"/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9"/>
              <a:stretch>
                <a:fillRect l="-12839" r="-12839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0324247" y="738264"/>
            <a:ext cx="2199754" cy="3397765"/>
            <a:chOff x="0" y="0"/>
            <a:chExt cx="2192020" cy="3385820"/>
          </a:xfrm>
        </p:grpSpPr>
        <p:sp>
          <p:nvSpPr>
            <p:cNvPr id="14" name="Freeform 14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10"/>
              <a:stretch>
                <a:fillRect l="-1433" r="-1433"/>
              </a:stretch>
            </a:blip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444446" y="2156315"/>
            <a:ext cx="1852225" cy="18190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alphaModFix amt="74000"/>
          </a:blip>
          <a:srcRect/>
          <a:stretch>
            <a:fillRect/>
          </a:stretch>
        </p:blipFill>
        <p:spPr>
          <a:xfrm flipH="1">
            <a:off x="2569071" y="2403156"/>
            <a:ext cx="1315113" cy="112298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400884" y="4646264"/>
            <a:ext cx="4743116" cy="3568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darab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jubileumi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ezredik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előadására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1963.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április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7-én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kerül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Major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Tamás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rendezésében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Tamás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Lucifer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Básti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Lajos 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Ádám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Váradi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Hédi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szerepében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lépett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színpadára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40050" y="4646264"/>
            <a:ext cx="4741018" cy="4017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társulat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számára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Blaha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Lujza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téren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álló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Népszínház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épületét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bérelték</a:t>
            </a:r>
            <a:r>
              <a:rPr lang="en-US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lebontásáról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1963-ban a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metró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építésére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hivatkozva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döntöttek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1964-ig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működött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majd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1965.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április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23-án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épületet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felrobbantották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27" b="76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62" b="262"/>
          <a:stretch>
            <a:fillRect/>
          </a:stretch>
        </p:blipFill>
        <p:spPr>
          <a:xfrm rot="-926774">
            <a:off x="-3102570" y="-2784208"/>
            <a:ext cx="16316412" cy="604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194838">
            <a:off x="4057387" y="-708265"/>
            <a:ext cx="9778415" cy="2090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93993">
            <a:off x="-1937144" y="-1328840"/>
            <a:ext cx="7369652" cy="26576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3245">
            <a:off x="531733" y="1942077"/>
            <a:ext cx="2431899" cy="29657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45066" y="0"/>
            <a:ext cx="1742934" cy="1711671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300970" y="373399"/>
            <a:ext cx="2536979" cy="2676544"/>
            <a:chOff x="0" y="0"/>
            <a:chExt cx="2077720" cy="2192020"/>
          </a:xfrm>
        </p:grpSpPr>
        <p:sp>
          <p:nvSpPr>
            <p:cNvPr id="10" name="Freeform 10"/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8"/>
              <a:stretch>
                <a:fillRect l="-21755" r="-21755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5221726" y="1892646"/>
            <a:ext cx="13066274" cy="4119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9"/>
              </a:lnSpc>
            </a:pP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1983.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szeptember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21-én A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Tragédiát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színre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vitelének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centenáriumán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Vámos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László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rendezésében</a:t>
            </a:r>
            <a:endParaRPr lang="en-US" sz="3600" spc="121" dirty="0">
              <a:solidFill>
                <a:srgbClr val="3644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419"/>
              </a:lnSpc>
            </a:pPr>
            <a:endParaRPr lang="en-US" sz="3600" spc="121" dirty="0">
              <a:solidFill>
                <a:srgbClr val="3644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419"/>
              </a:lnSpc>
            </a:pP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Ekkor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társulat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beköltözött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Hevesi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Sándor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téri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épületbe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ts val="3419"/>
              </a:lnSpc>
            </a:pP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Bubik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István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Tóth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Éva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Balkay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Géza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főszereplésével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adták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művet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melyben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Úr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hangján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Sinkovits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Imre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121" dirty="0" err="1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szólal</a:t>
            </a:r>
            <a:r>
              <a:rPr lang="en-US" sz="3600" spc="121" dirty="0">
                <a:solidFill>
                  <a:srgbClr val="364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meg.</a:t>
            </a:r>
          </a:p>
          <a:p>
            <a:pPr algn="ctr">
              <a:lnSpc>
                <a:spcPts val="9955"/>
              </a:lnSpc>
            </a:pPr>
            <a:endParaRPr lang="en-US" sz="3600" spc="121" dirty="0">
              <a:solidFill>
                <a:srgbClr val="3644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alphaModFix amt="64000"/>
          </a:blip>
          <a:srcRect/>
          <a:stretch>
            <a:fillRect/>
          </a:stretch>
        </p:blipFill>
        <p:spPr>
          <a:xfrm flipH="1">
            <a:off x="16601744" y="236487"/>
            <a:ext cx="1315113" cy="112298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55472" y="5256521"/>
            <a:ext cx="15960439" cy="445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szempontból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jelentős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színháztörténeti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eseménynek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bizonyul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Egyrészt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ezen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napon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ünnepelték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Paulay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Ede-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féle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ősbemutató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éves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jubileumát</a:t>
            </a:r>
            <a:endParaRPr lang="en-US" sz="27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Ebben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évben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Madách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Imre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születésének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160.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évfordulóját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évadkezdő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díszelőadáson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Köpeczi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Béla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művelődési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miniszter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nyitóbeszédét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követően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jelentette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Kállai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Ferenc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Magyar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Színházművészeti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Szövetség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nevében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építésére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1989-re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tervezett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(de meg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valósult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megnyitására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vonatkozó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felhívást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centenáriumhoz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köthető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Magyar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Írók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Szövetségének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kezdeményezésére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1984-től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szeptember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21-én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ünneplik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dráma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napján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adják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Szép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Ernő-jutalmat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illetve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Színházi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Dramaturgok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Céhe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által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alapított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évad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legjobb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drámája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díját</a:t>
            </a:r>
            <a:r>
              <a:rPr lang="en-US" sz="27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0940" y="922971"/>
            <a:ext cx="13199016" cy="242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7"/>
              </a:lnSpc>
            </a:pP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1997-ben (03.14.) a </a:t>
            </a:r>
            <a:r>
              <a:rPr lang="en-US" sz="3997" spc="179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drámát</a:t>
            </a: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7" spc="179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Iglódi</a:t>
            </a: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7" spc="179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István</a:t>
            </a: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7" spc="179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vitte</a:t>
            </a: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7" spc="179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színre</a:t>
            </a: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4797"/>
              </a:lnSpc>
            </a:pP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1500. </a:t>
            </a:r>
            <a:r>
              <a:rPr lang="en-US" sz="3997" spc="179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előadását</a:t>
            </a: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2000. </a:t>
            </a:r>
            <a:r>
              <a:rPr lang="en-US" sz="3997" spc="179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április</a:t>
            </a: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7-én volt, a </a:t>
            </a:r>
            <a:r>
              <a:rPr lang="en-US" sz="3997" spc="179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Kamraszínházban</a:t>
            </a: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997" spc="179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Várszínház</a:t>
            </a:r>
            <a:endParaRPr lang="en-US" sz="3997" spc="179" dirty="0">
              <a:solidFill>
                <a:srgbClr val="16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ts val="4797"/>
              </a:lnSpc>
            </a:pP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7" spc="179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Színház</a:t>
            </a: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7" spc="179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utcán</a:t>
            </a: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7" spc="179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található</a:t>
            </a: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7" spc="179" dirty="0" err="1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épületben</a:t>
            </a:r>
            <a:r>
              <a:rPr lang="en-US" sz="3997" spc="179" dirty="0">
                <a:solidFill>
                  <a:srgbClr val="1639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6527" r="25242" b="34944"/>
          <a:stretch>
            <a:fillRect/>
          </a:stretch>
        </p:blipFill>
        <p:spPr>
          <a:xfrm rot="1271102">
            <a:off x="-2427304" y="8656487"/>
            <a:ext cx="9881194" cy="35068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4894"/>
          <a:stretch>
            <a:fillRect/>
          </a:stretch>
        </p:blipFill>
        <p:spPr>
          <a:xfrm rot="1295017">
            <a:off x="12106244" y="-2667922"/>
            <a:ext cx="7497232" cy="41527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063961">
            <a:off x="13463905" y="311825"/>
            <a:ext cx="5718332" cy="12222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64637" r="63966"/>
          <a:stretch>
            <a:fillRect/>
          </a:stretch>
        </p:blipFill>
        <p:spPr>
          <a:xfrm rot="-1798676">
            <a:off x="-601979" y="8264147"/>
            <a:ext cx="3172810" cy="31137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949875" y="6089659"/>
            <a:ext cx="5285686" cy="35319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308857" y="5389302"/>
            <a:ext cx="2966096" cy="423232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1592" y="4122477"/>
            <a:ext cx="16120871" cy="1747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8"/>
              </a:lnSpc>
            </a:pP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Nánay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István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Kritikai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Tükör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cikkében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írja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„ a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várszínházi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Tragédia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korrekt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unalmas</a:t>
            </a:r>
            <a:endParaRPr lang="en-US" sz="247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458"/>
              </a:lnSpc>
            </a:pP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mintegy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kétharmadnyira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meghúzott</a:t>
            </a:r>
            <a:endParaRPr lang="en-US" sz="247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458"/>
              </a:lnSpc>
            </a:pP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szöveget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színészek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többé-kevésbé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pontosan</a:t>
            </a:r>
            <a:endParaRPr lang="en-US" sz="247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458"/>
              </a:lnSpc>
            </a:pP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felmondják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helyzeteket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illusztrálják</a:t>
            </a:r>
            <a:r>
              <a:rPr lang="en-US" sz="24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160498" y="4034401"/>
            <a:ext cx="1379648" cy="13549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alphaModFix amt="78000"/>
          </a:blip>
          <a:srcRect/>
          <a:stretch>
            <a:fillRect/>
          </a:stretch>
        </p:blipFill>
        <p:spPr>
          <a:xfrm flipH="1">
            <a:off x="16323071" y="4179627"/>
            <a:ext cx="1023761" cy="87419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61592" y="3315491"/>
            <a:ext cx="15080416" cy="864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21"/>
              </a:lnSpc>
            </a:pPr>
            <a:r>
              <a:rPr lang="en-US" sz="1851" spc="20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FŐSZEREPEKBEN SZÉLES TAMÁS, SÖPTEI ANDREA ÉS CSIKOS SÁNDOR/GARAS DEZSŐ LÉPTEK FEL.</a:t>
            </a:r>
          </a:p>
          <a:p>
            <a:pPr>
              <a:lnSpc>
                <a:spcPts val="2221"/>
              </a:lnSpc>
            </a:pPr>
            <a:r>
              <a:rPr lang="en-US" sz="1851" spc="20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1851" spc="20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spc="20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Úr</a:t>
            </a:r>
            <a:r>
              <a:rPr lang="en-US" sz="1851" spc="20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spc="20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hangja</a:t>
            </a:r>
            <a:r>
              <a:rPr lang="en-US" sz="1851" spc="20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51" spc="20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Kállai</a:t>
            </a:r>
            <a:r>
              <a:rPr lang="en-US" sz="1851" spc="20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1" spc="20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Ferenc</a:t>
            </a:r>
            <a:r>
              <a:rPr lang="en-US" sz="1851" spc="20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0" lvl="0" indent="0">
              <a:lnSpc>
                <a:spcPts val="2221"/>
              </a:lnSpc>
            </a:pPr>
            <a:endParaRPr lang="en-US" sz="1851" spc="20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1377</Words>
  <Application>Microsoft Office PowerPoint</Application>
  <PresentationFormat>Egyéni</PresentationFormat>
  <Paragraphs>88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6" baseType="lpstr">
      <vt:lpstr>Arial</vt:lpstr>
      <vt:lpstr>Ink Free</vt:lpstr>
      <vt:lpstr>Calibri</vt:lpstr>
      <vt:lpstr>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Vintage Scrapbook History Museum Report Project Presentation</dc:title>
  <cp:lastModifiedBy>Yggdrasil</cp:lastModifiedBy>
  <cp:revision>6</cp:revision>
  <dcterms:created xsi:type="dcterms:W3CDTF">2006-08-16T00:00:00Z</dcterms:created>
  <dcterms:modified xsi:type="dcterms:W3CDTF">2023-05-14T18:30:56Z</dcterms:modified>
  <dc:identifier>DAFi4f9c6aI</dc:identifier>
</cp:coreProperties>
</file>